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7" r:id="rId3"/>
    <p:sldId id="257" r:id="rId4"/>
    <p:sldId id="268" r:id="rId5"/>
    <p:sldId id="269" r:id="rId6"/>
    <p:sldId id="270" r:id="rId7"/>
    <p:sldId id="271" r:id="rId8"/>
    <p:sldId id="258" r:id="rId9"/>
    <p:sldId id="272" r:id="rId10"/>
    <p:sldId id="274" r:id="rId11"/>
    <p:sldId id="273" r:id="rId12"/>
    <p:sldId id="275" r:id="rId13"/>
    <p:sldId id="276" r:id="rId14"/>
    <p:sldId id="277" r:id="rId15"/>
    <p:sldId id="278" r:id="rId16"/>
    <p:sldId id="279" r:id="rId17"/>
    <p:sldId id="281" r:id="rId18"/>
    <p:sldId id="280" r:id="rId19"/>
    <p:sldId id="282" r:id="rId20"/>
    <p:sldId id="283" r:id="rId21"/>
    <p:sldId id="260" r:id="rId22"/>
    <p:sldId id="284" r:id="rId23"/>
    <p:sldId id="285" r:id="rId24"/>
    <p:sldId id="286" r:id="rId25"/>
    <p:sldId id="287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>
      <p:cViewPr varScale="1">
        <p:scale>
          <a:sx n="64" d="100"/>
          <a:sy n="64" d="100"/>
        </p:scale>
        <p:origin x="97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6/13/2025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6/13/2025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66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6/13/2025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6/13/2025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6/13/2025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6/13/2025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6/13/2025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uciml/pima-indians-diabetes-databas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Diabetes Risk Prediction Using Machine Learning in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accent4"/>
                </a:solidFill>
                <a:latin typeface="Constantia" panose="02030602050306030303" pitchFamily="18" charset="0"/>
              </a:rPr>
              <a:t>Jeet </a:t>
            </a:r>
            <a:r>
              <a:rPr lang="en-US" b="1" dirty="0" err="1">
                <a:solidFill>
                  <a:schemeClr val="accent4"/>
                </a:solidFill>
                <a:latin typeface="Constantia" panose="02030602050306030303" pitchFamily="18" charset="0"/>
              </a:rPr>
              <a:t>poLLey</a:t>
            </a:r>
            <a:endParaRPr lang="en-US" b="1" dirty="0">
              <a:solidFill>
                <a:schemeClr val="accent4"/>
              </a:solidFill>
              <a:latin typeface="Constantia" panose="02030602050306030303" pitchFamily="18" charset="0"/>
            </a:endParaRPr>
          </a:p>
          <a:p>
            <a:r>
              <a:rPr lang="en-US" b="1" dirty="0">
                <a:solidFill>
                  <a:schemeClr val="accent4"/>
                </a:solidFill>
                <a:latin typeface="Constantia" panose="02030602050306030303" pitchFamily="18" charset="0"/>
              </a:rPr>
              <a:t>Presidency university , </a:t>
            </a:r>
            <a:r>
              <a:rPr lang="en-US" b="1" dirty="0" err="1">
                <a:solidFill>
                  <a:schemeClr val="accent4"/>
                </a:solidFill>
                <a:latin typeface="Constantia" panose="02030602050306030303" pitchFamily="18" charset="0"/>
              </a:rPr>
              <a:t>kolkata</a:t>
            </a:r>
            <a:endParaRPr lang="en-US" b="1" dirty="0">
              <a:solidFill>
                <a:schemeClr val="accent4"/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9B8706A-E62F-8B65-FDFC-AFE2EA656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400" y="228600"/>
            <a:ext cx="164475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40E35-2386-6B8A-9CE4-2C719915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857500"/>
            <a:ext cx="9829800" cy="1143000"/>
          </a:xfrm>
        </p:spPr>
        <p:txBody>
          <a:bodyPr>
            <a:noAutofit/>
          </a:bodyPr>
          <a:lstStyle/>
          <a:p>
            <a:r>
              <a:rPr lang="en-US" sz="8800" b="1" dirty="0"/>
              <a:t>Methodology</a:t>
            </a:r>
            <a:endParaRPr lang="en-US" sz="8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E61DA-0CC2-03B2-0498-30517DC36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79" y="1993711"/>
            <a:ext cx="6635621" cy="494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8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F776-E164-BB20-670D-FA3AB660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 Methodology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68525-40FE-EAAF-21BF-8D2C232BA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388" y="-49610"/>
            <a:ext cx="3440612" cy="6957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1DEA8-0833-87EE-2E02-B0A332D8CF8C}"/>
              </a:ext>
            </a:extLst>
          </p:cNvPr>
          <p:cNvSpPr txBox="1"/>
          <p:nvPr/>
        </p:nvSpPr>
        <p:spPr>
          <a:xfrm>
            <a:off x="381000" y="1752600"/>
            <a:ext cx="8001000" cy="507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 prioritized model interpretability for clinical use, while maintaining strong performance. SHAP values help doctors understand why a patient is flagged as high-risk (e.g., Glucose &gt;140 mg/dL contributes 3× more than Age).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4-Step Process</a:t>
            </a:r>
            <a:r>
              <a:rPr lang="en-US" sz="2000" dirty="0"/>
              <a:t>: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/>
              <a:t>Data Prep</a:t>
            </a:r>
            <a:r>
              <a:rPr lang="en-US" sz="2000" dirty="0"/>
              <a:t>: Cleaning + normalization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/>
              <a:t>Feature Selection</a:t>
            </a:r>
            <a:r>
              <a:rPr lang="en-US" sz="2000" dirty="0"/>
              <a:t>: Glucose (42% impact), BMI (31%)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/>
              <a:t>Modeling</a:t>
            </a:r>
            <a:r>
              <a:rPr lang="en-US" sz="2000" dirty="0"/>
              <a:t>: Logistic regression (AUC 0.85)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/>
              <a:t>Deployment</a:t>
            </a:r>
            <a:r>
              <a:rPr lang="en-US" sz="2000" dirty="0"/>
              <a:t>: Shiny app + API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1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2304-1C21-2F6F-03C7-53C47EEA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38992-CAEC-6D9C-196A-704416C7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880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6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03EF1C-B3C2-1BF8-4B93-AD20462FA3DD}"/>
              </a:ext>
            </a:extLst>
          </p:cNvPr>
          <p:cNvSpPr txBox="1"/>
          <p:nvPr/>
        </p:nvSpPr>
        <p:spPr>
          <a:xfrm>
            <a:off x="228600" y="304800"/>
            <a:ext cx="117348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ROC Curve Analysis</a:t>
            </a:r>
          </a:p>
          <a:p>
            <a:r>
              <a:rPr lang="en-US" sz="1600" b="1" i="1" dirty="0"/>
              <a:t>Key Observations:</a:t>
            </a:r>
          </a:p>
          <a:p>
            <a:endParaRPr lang="en-US" sz="1400" dirty="0"/>
          </a:p>
          <a:p>
            <a:r>
              <a:rPr lang="en-US" sz="1600" i="1" dirty="0"/>
              <a:t>Performance Tier:</a:t>
            </a:r>
          </a:p>
          <a:p>
            <a:endParaRPr lang="en-US" sz="1400" dirty="0"/>
          </a:p>
          <a:p>
            <a:r>
              <a:rPr lang="en-US" sz="1400" dirty="0"/>
              <a:t>AUC ~0.85 (estimated from sensitivity/specificity spread)</a:t>
            </a:r>
          </a:p>
          <a:p>
            <a:endParaRPr lang="en-US" sz="1400" dirty="0"/>
          </a:p>
          <a:p>
            <a:r>
              <a:rPr lang="en-US" sz="1400" dirty="0"/>
              <a:t>Classification: Very Good (0.8-0.9 range)</a:t>
            </a:r>
          </a:p>
          <a:p>
            <a:endParaRPr lang="en-US" sz="1400" dirty="0"/>
          </a:p>
          <a:p>
            <a:r>
              <a:rPr lang="en-US" sz="1400" dirty="0"/>
              <a:t>Beats Clinical Thresholds: Outperforms manual screening (AUC 0.7-0.75)</a:t>
            </a:r>
          </a:p>
          <a:p>
            <a:endParaRPr lang="en-US" sz="1400" dirty="0"/>
          </a:p>
          <a:p>
            <a:r>
              <a:rPr lang="en-US" sz="1600" i="1" dirty="0"/>
              <a:t>Critical Points:</a:t>
            </a:r>
          </a:p>
          <a:p>
            <a:endParaRPr lang="en-US" sz="1400" dirty="0"/>
          </a:p>
          <a:p>
            <a:r>
              <a:rPr lang="en-US" sz="1400" dirty="0"/>
              <a:t>Top-Left Corner: Optimal cutoff (high sensitivity + specificity)</a:t>
            </a:r>
          </a:p>
          <a:p>
            <a:endParaRPr lang="en-US" sz="1400" dirty="0"/>
          </a:p>
          <a:p>
            <a:r>
              <a:rPr lang="en-US" sz="1400" dirty="0"/>
              <a:t>Your curve hugs this corner → Strong predictive power</a:t>
            </a:r>
          </a:p>
          <a:p>
            <a:endParaRPr lang="en-US" sz="1400" dirty="0"/>
          </a:p>
          <a:p>
            <a:r>
              <a:rPr lang="en-US" sz="1400" dirty="0"/>
              <a:t>Sensitivity = 0.8: Model detects 80% of true diabetic cases</a:t>
            </a:r>
          </a:p>
          <a:p>
            <a:endParaRPr lang="en-US" sz="1400" dirty="0"/>
          </a:p>
          <a:p>
            <a:r>
              <a:rPr lang="en-US" sz="1400" dirty="0"/>
              <a:t>Specificity = ~0.7: 30% false positive rate (may need tuning)</a:t>
            </a:r>
          </a:p>
          <a:p>
            <a:endParaRPr lang="en-US" sz="1400" dirty="0"/>
          </a:p>
          <a:p>
            <a:r>
              <a:rPr lang="en-US" sz="1400" dirty="0"/>
              <a:t>Actionable Thresholds:</a:t>
            </a:r>
          </a:p>
          <a:p>
            <a:endParaRPr lang="en-US" sz="1400" dirty="0"/>
          </a:p>
          <a:p>
            <a:r>
              <a:rPr lang="en-US" sz="1400" dirty="0"/>
              <a:t>Probability Cutoff	Sensitivity	  Specificity	                    Clinical Use Case</a:t>
            </a:r>
          </a:p>
          <a:p>
            <a:r>
              <a:rPr lang="en-US" sz="1400" dirty="0"/>
              <a:t>         0.3	                         0.90	       0.60	        Screening (minimize missed cases)</a:t>
            </a:r>
          </a:p>
          <a:p>
            <a:r>
              <a:rPr lang="en-US" sz="1400" dirty="0"/>
              <a:t>         0.5	                         0.80	       0.75	                    Diagnosis (balance)</a:t>
            </a:r>
          </a:p>
          <a:p>
            <a:r>
              <a:rPr lang="en-US" sz="1400" dirty="0"/>
              <a:t>         0.7	                         0.65	       0.90	                   Confirmatory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AAB14-B73C-4E27-96CA-53F92CA5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79" y="1524000"/>
            <a:ext cx="4891721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0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38C3-54FF-7840-B4BC-2AC7BBC4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Variable Importance Plot (VIP)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DD8CD-810D-9F13-235A-303670C3F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10058400" cy="47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4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50D81-7D08-C779-666B-8D2BF7C98BEB}"/>
              </a:ext>
            </a:extLst>
          </p:cNvPr>
          <p:cNvSpPr txBox="1"/>
          <p:nvPr/>
        </p:nvSpPr>
        <p:spPr>
          <a:xfrm>
            <a:off x="152400" y="2286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 Plot Interpretation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A43C18-3C7E-58A6-CB53-9A046D025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65674"/>
              </p:ext>
            </p:extLst>
          </p:nvPr>
        </p:nvGraphicFramePr>
        <p:xfrm>
          <a:off x="304800" y="685800"/>
          <a:ext cx="11506201" cy="5181601"/>
        </p:xfrm>
        <a:graphic>
          <a:graphicData uri="http://schemas.openxmlformats.org/drawingml/2006/table">
            <a:tbl>
              <a:tblPr/>
              <a:tblGrid>
                <a:gridCol w="3790011">
                  <a:extLst>
                    <a:ext uri="{9D8B030D-6E8A-4147-A177-3AD203B41FA5}">
                      <a16:colId xmlns:a16="http://schemas.microsoft.com/office/drawing/2014/main" val="103330374"/>
                    </a:ext>
                  </a:extLst>
                </a:gridCol>
                <a:gridCol w="3858095">
                  <a:extLst>
                    <a:ext uri="{9D8B030D-6E8A-4147-A177-3AD203B41FA5}">
                      <a16:colId xmlns:a16="http://schemas.microsoft.com/office/drawing/2014/main" val="3767685007"/>
                    </a:ext>
                  </a:extLst>
                </a:gridCol>
                <a:gridCol w="3858095">
                  <a:extLst>
                    <a:ext uri="{9D8B030D-6E8A-4147-A177-3AD203B41FA5}">
                      <a16:colId xmlns:a16="http://schemas.microsoft.com/office/drawing/2014/main" val="1198415801"/>
                    </a:ext>
                  </a:extLst>
                </a:gridCol>
              </a:tblGrid>
              <a:tr h="363307"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rgbClr val="F5F5F5"/>
                          </a:solidFill>
                          <a:effectLst/>
                        </a:rPr>
                        <a:t>Variable</a:t>
                      </a:r>
                    </a:p>
                  </a:txBody>
                  <a:tcPr marL="63062" marR="65690" marT="65690" marB="65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rgbClr val="F5F5F5"/>
                          </a:solidFill>
                          <a:effectLst/>
                        </a:rPr>
                        <a:t>Importance Score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rgbClr val="F5F5F5"/>
                          </a:solidFill>
                          <a:effectLst/>
                        </a:rPr>
                        <a:t>Clinical/Business Impact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622290"/>
                  </a:ext>
                </a:extLst>
              </a:tr>
              <a:tr h="1006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Glucose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062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~10.0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-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Single strongest predictor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 Values &gt;140 mg/dL should trigger immediate intervention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B8B8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652424"/>
                  </a:ext>
                </a:extLst>
              </a:tr>
              <a:tr h="1006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BMI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062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~7.5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-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Obesity (BMI &gt;30) doubles risk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 Target for wellness programs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490539"/>
                  </a:ext>
                </a:extLst>
              </a:tr>
              <a:tr h="1006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Pregnancies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062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~5.0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 ≥5 pregnancies → 3× higher risk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 Critical for maternal health screening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76971"/>
                  </a:ext>
                </a:extLst>
              </a:tr>
              <a:tr h="792130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</a:rPr>
                        <a:t>DiabetesPedigreeFunction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062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~2.5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 Genetic risk marker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 Useful for family history assessments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812677"/>
                  </a:ext>
                </a:extLst>
              </a:tr>
              <a:tr h="100654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Insulin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062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~0.0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 Low impact (likely due to data quality issues)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- Consider removing from final model</a:t>
                      </a:r>
                    </a:p>
                  </a:txBody>
                  <a:tcPr marL="65690" marR="65690" marT="65690" marB="656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52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274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28D6C3-E828-DA64-8A50-DDFE39B718EB}"/>
              </a:ext>
            </a:extLst>
          </p:cNvPr>
          <p:cNvSpPr txBox="1"/>
          <p:nvPr/>
        </p:nvSpPr>
        <p:spPr>
          <a:xfrm>
            <a:off x="571500" y="6172200"/>
            <a:ext cx="1104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, we focus on </a:t>
            </a:r>
            <a:r>
              <a:rPr lang="en-US" b="1" dirty="0"/>
              <a:t>Glucose + BMI</a:t>
            </a:r>
            <a:r>
              <a:rPr lang="en-US" dirty="0"/>
              <a:t> (80% of model's predictive power)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561D-CFE2-F09B-7724-6411F195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You Can Trust…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F2251-EB4F-BC84-BF15-A8414A6834C2}"/>
              </a:ext>
            </a:extLst>
          </p:cNvPr>
          <p:cNvSpPr txBox="1"/>
          <p:nvPr/>
        </p:nvSpPr>
        <p:spPr>
          <a:xfrm>
            <a:off x="1066800" y="1752600"/>
            <a:ext cx="53340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Metrics:</a:t>
            </a:r>
            <a:endParaRPr lang="en-US" sz="2800" dirty="0"/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Accuracy: 78%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AUC: 0.85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Precision: 0.72</a:t>
            </a:r>
            <a:br>
              <a:rPr lang="en-US" sz="2800" dirty="0"/>
            </a:br>
            <a:r>
              <a:rPr lang="en-US" sz="2800" b="1" dirty="0"/>
              <a:t>Top 3 Predictors:</a:t>
            </a:r>
            <a:endParaRPr lang="en-US" sz="2800" dirty="0"/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Glucose Level (42% impact)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BMI (31% impact)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Age (19% impact)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A9691-14B7-F9FA-67FC-FF0621F36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32" y="2751859"/>
            <a:ext cx="4142732" cy="27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9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DC98-58FE-0D68-5831-028A7C09C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0"/>
            <a:ext cx="9144000" cy="3352800"/>
          </a:xfrm>
        </p:spPr>
        <p:txBody>
          <a:bodyPr/>
          <a:lstStyle/>
          <a:p>
            <a:r>
              <a:rPr lang="en-US" sz="8000" b="1" dirty="0"/>
              <a:t>SHAP Analysis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08B38-2AEF-04D3-3206-5C414F8F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752600"/>
            <a:ext cx="493532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5DD6-DB4C-7D87-C78D-EA8D9FD2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C6FF5-7DE7-EC41-CABA-62B6E789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0" y="1676401"/>
            <a:ext cx="12088189" cy="50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7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7000E-AC8B-BFD9-12E6-EAFBD8E87F88}"/>
              </a:ext>
            </a:extLst>
          </p:cNvPr>
          <p:cNvSpPr txBox="1"/>
          <p:nvPr/>
        </p:nvSpPr>
        <p:spPr>
          <a:xfrm>
            <a:off x="381000" y="228600"/>
            <a:ext cx="114300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Key Insights :</a:t>
            </a:r>
          </a:p>
          <a:p>
            <a:r>
              <a:rPr lang="en-US" sz="2400" b="1" dirty="0"/>
              <a:t>Dominant Predictor</a:t>
            </a:r>
            <a:endParaRPr lang="en-US" sz="2400" dirty="0"/>
          </a:p>
          <a:p>
            <a:pPr lvl="1"/>
            <a:r>
              <a:rPr lang="en-US" sz="2400" b="1" dirty="0"/>
              <a:t>Glucose</a:t>
            </a:r>
            <a:r>
              <a:rPr lang="en-US" sz="2400" dirty="0"/>
              <a:t> (Right-most bar) contributes </a:t>
            </a:r>
            <a:r>
              <a:rPr lang="en-US" sz="2400" b="1" dirty="0"/>
              <a:t>~60%</a:t>
            </a:r>
            <a:r>
              <a:rPr lang="en-US" sz="2400" dirty="0"/>
              <a:t> of total predictive power</a:t>
            </a:r>
          </a:p>
          <a:p>
            <a:pPr lvl="1"/>
            <a:r>
              <a:rPr lang="en-US" sz="2400" i="1" dirty="0"/>
              <a:t>Clinical Implication</a:t>
            </a:r>
            <a:r>
              <a:rPr lang="en-US" sz="2400" dirty="0"/>
              <a:t>: Values &gt;140 mg/dL should trigger immediate intervention</a:t>
            </a:r>
          </a:p>
          <a:p>
            <a:r>
              <a:rPr lang="en-US" sz="2400" b="1" dirty="0"/>
              <a:t>Secondary Factors</a:t>
            </a:r>
            <a:endParaRPr lang="en-US" sz="2400" dirty="0"/>
          </a:p>
          <a:p>
            <a:pPr lvl="1"/>
            <a:r>
              <a:rPr lang="en-US" sz="2400" b="1" dirty="0"/>
              <a:t>BMI</a:t>
            </a:r>
            <a:r>
              <a:rPr lang="en-US" sz="2400" dirty="0"/>
              <a:t> (~20% impact) → Obesity (BMI &gt;30) independently elevates risk</a:t>
            </a:r>
          </a:p>
          <a:p>
            <a:pPr lvl="1"/>
            <a:r>
              <a:rPr lang="en-US" sz="2400" b="1" dirty="0"/>
              <a:t>Age</a:t>
            </a:r>
            <a:r>
              <a:rPr lang="en-US" sz="2400" dirty="0"/>
              <a:t> (~15% impact) → Patients &gt;45 years need closer monitoring</a:t>
            </a:r>
          </a:p>
          <a:p>
            <a:r>
              <a:rPr lang="en-US" sz="2400" b="1" dirty="0"/>
              <a:t>Unexpected Finding</a:t>
            </a:r>
            <a:endParaRPr lang="en-US" sz="2400" dirty="0"/>
          </a:p>
          <a:p>
            <a:pPr lvl="1"/>
            <a:r>
              <a:rPr lang="en-US" sz="2400" b="1" dirty="0"/>
              <a:t>Blood Pressure</a:t>
            </a:r>
            <a:r>
              <a:rPr lang="en-US" sz="2400" dirty="0"/>
              <a:t> shows minimal impact (left-most bar)</a:t>
            </a:r>
          </a:p>
          <a:p>
            <a:pPr lvl="1"/>
            <a:r>
              <a:rPr lang="en-US" sz="2400" i="1" dirty="0"/>
              <a:t>Recommendation</a:t>
            </a:r>
            <a:r>
              <a:rPr lang="en-US" sz="2400" dirty="0"/>
              <a:t>: Consider removing it to simplify your model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So, here we have a </a:t>
            </a:r>
            <a:r>
              <a:rPr lang="en-US" sz="2400" b="1" dirty="0"/>
              <a:t>SHAP</a:t>
            </a:r>
            <a:r>
              <a:rPr lang="en-US" sz="2400" dirty="0"/>
              <a:t> plot of type </a:t>
            </a:r>
            <a:r>
              <a:rPr lang="en-US" sz="2400" b="1" dirty="0"/>
              <a:t>Feature Importance </a:t>
            </a:r>
            <a:r>
              <a:rPr lang="en-US" sz="2400" dirty="0"/>
              <a:t>. Which features matter the most.</a:t>
            </a:r>
          </a:p>
          <a:p>
            <a:pPr lvl="1"/>
            <a:r>
              <a:rPr lang="en-US" sz="2400" dirty="0"/>
              <a:t>Now we can focus interventions on high-impact factors (here; </a:t>
            </a:r>
            <a:r>
              <a:rPr lang="en-US" sz="2400" b="1" dirty="0"/>
              <a:t>Glucose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2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8AAC-3485-1886-1D08-C366852E7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14400"/>
            <a:ext cx="10363200" cy="3200400"/>
          </a:xfrm>
        </p:spPr>
        <p:txBody>
          <a:bodyPr>
            <a:normAutofit/>
          </a:bodyPr>
          <a:lstStyle/>
          <a:p>
            <a:r>
              <a:rPr lang="en-US" sz="9600" dirty="0"/>
              <a:t>Abstract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DF509-81F4-2503-9F4F-EFE71167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66700"/>
            <a:ext cx="6324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9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B63FF-780B-E7E0-E739-6E3C2CE3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71600"/>
            <a:ext cx="7772400" cy="3505200"/>
          </a:xfrm>
        </p:spPr>
        <p:txBody>
          <a:bodyPr>
            <a:normAutofit/>
          </a:bodyPr>
          <a:lstStyle/>
          <a:p>
            <a:r>
              <a:rPr lang="en-US" sz="7200" dirty="0"/>
              <a:t>Interactive Risk Calculator </a:t>
            </a:r>
            <a:br>
              <a:rPr lang="en-US" sz="7200" dirty="0"/>
            </a:br>
            <a:r>
              <a:rPr lang="en-US" sz="7200" dirty="0"/>
              <a:t>LIVE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99544-807A-FDB9-451A-8957B9620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917510"/>
            <a:ext cx="6635621" cy="501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Risk Calculator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87A7D-AE6D-447D-9260-A1BB0A8B81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Shiny App Features</a:t>
            </a:r>
            <a:r>
              <a:rPr lang="en-US" dirty="0"/>
              <a:t>:</a:t>
            </a:r>
          </a:p>
          <a:p>
            <a:r>
              <a:rPr lang="en-US" dirty="0"/>
              <a:t>Input: Glucose, BMI</a:t>
            </a:r>
          </a:p>
          <a:p>
            <a:r>
              <a:rPr lang="en-US" dirty="0"/>
              <a:t>Output: Risk % + clinical interpretation</a:t>
            </a:r>
          </a:p>
          <a:p>
            <a:r>
              <a:rPr lang="en-US" b="1" i="1" dirty="0"/>
              <a:t>Link</a:t>
            </a:r>
            <a:r>
              <a:rPr lang="en-US" dirty="0"/>
              <a:t>: </a:t>
            </a:r>
            <a:r>
              <a:rPr lang="en-US" i="1" u="sng" dirty="0"/>
              <a:t>http://127.0.0.1:7796/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DAD5F4-3D7B-96CC-42F8-4D5414CCD4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Using R-Programing, here we create an </a:t>
            </a:r>
            <a:r>
              <a:rPr lang="en-US" sz="2800" b="1" i="1" dirty="0"/>
              <a:t>Interactive Risk Calculator</a:t>
            </a:r>
            <a:r>
              <a:rPr lang="en-US" sz="2800" dirty="0"/>
              <a:t>. Using shiny app features. Here we need to give just the details of </a:t>
            </a:r>
            <a:r>
              <a:rPr lang="en-US" sz="2800" b="1" dirty="0"/>
              <a:t>Glucose</a:t>
            </a:r>
            <a:r>
              <a:rPr lang="en-US" sz="2800" dirty="0"/>
              <a:t> and </a:t>
            </a:r>
            <a:r>
              <a:rPr lang="en-US" sz="2800" b="1" dirty="0"/>
              <a:t>BMI</a:t>
            </a:r>
            <a:r>
              <a:rPr lang="en-US" sz="2800" dirty="0"/>
              <a:t> and get the percentage of </a:t>
            </a:r>
            <a:r>
              <a:rPr lang="en-US" sz="2800" b="1" dirty="0"/>
              <a:t>risk of diabetes</a:t>
            </a:r>
            <a:r>
              <a:rPr lang="en-US" sz="28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B192AD-1176-D29F-31EA-F2B1BA51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5814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D479-1408-06FC-9C1A-F6B5C95F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FFE3A-BFD7-D93D-8E4E-E0E29484A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r="51250" b="29983"/>
          <a:stretch>
            <a:fillRect/>
          </a:stretch>
        </p:blipFill>
        <p:spPr>
          <a:xfrm>
            <a:off x="609600" y="2133600"/>
            <a:ext cx="5943600" cy="3886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867FE1-7D1D-7642-1265-5F0EF8E976D8}"/>
              </a:ext>
            </a:extLst>
          </p:cNvPr>
          <p:cNvSpPr txBox="1"/>
          <p:nvPr/>
        </p:nvSpPr>
        <p:spPr>
          <a:xfrm>
            <a:off x="7315200" y="2971800"/>
            <a:ext cx="4191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Here,</a:t>
            </a:r>
          </a:p>
          <a:p>
            <a:r>
              <a:rPr lang="en-US" sz="2800" dirty="0"/>
              <a:t>Input: Glucose=100</a:t>
            </a:r>
          </a:p>
          <a:p>
            <a:r>
              <a:rPr lang="en-US" sz="2800" dirty="0"/>
              <a:t>           BMI=25</a:t>
            </a:r>
          </a:p>
          <a:p>
            <a:r>
              <a:rPr lang="en-US" sz="2800" dirty="0"/>
              <a:t>Output: Risk of Diabetes=100%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9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D91D-44D8-B7DD-E846-6963F1298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2DACE-8508-D025-B670-2D7D86B84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4" r="51250" b="26655"/>
          <a:stretch>
            <a:fillRect/>
          </a:stretch>
        </p:blipFill>
        <p:spPr>
          <a:xfrm>
            <a:off x="457200" y="2057400"/>
            <a:ext cx="5943600" cy="419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001C00-C532-8075-B6BD-C565F65E148D}"/>
              </a:ext>
            </a:extLst>
          </p:cNvPr>
          <p:cNvSpPr txBox="1"/>
          <p:nvPr/>
        </p:nvSpPr>
        <p:spPr>
          <a:xfrm>
            <a:off x="7315200" y="2971800"/>
            <a:ext cx="4191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Here,</a:t>
            </a:r>
          </a:p>
          <a:p>
            <a:r>
              <a:rPr lang="en-US" sz="2800" dirty="0"/>
              <a:t>Input: Glucose=-1</a:t>
            </a:r>
          </a:p>
          <a:p>
            <a:r>
              <a:rPr lang="en-US" sz="2800" dirty="0"/>
              <a:t>           BMI=25</a:t>
            </a:r>
          </a:p>
          <a:p>
            <a:r>
              <a:rPr lang="en-US" sz="2800" dirty="0"/>
              <a:t>Output: Risk of Diabetes=6%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5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8430-C431-A04F-E2BD-6250A2E9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(3)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A09F9-7480-A5C6-93C8-86706C27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5" r="51875" b="27767"/>
          <a:stretch>
            <a:fillRect/>
          </a:stretch>
        </p:blipFill>
        <p:spPr>
          <a:xfrm>
            <a:off x="457200" y="2209800"/>
            <a:ext cx="586740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CD39A-DABD-5F6A-0CCB-C12A6E15DD1F}"/>
              </a:ext>
            </a:extLst>
          </p:cNvPr>
          <p:cNvSpPr txBox="1"/>
          <p:nvPr/>
        </p:nvSpPr>
        <p:spPr>
          <a:xfrm>
            <a:off x="7315200" y="2105441"/>
            <a:ext cx="4191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Here,</a:t>
            </a:r>
          </a:p>
          <a:p>
            <a:r>
              <a:rPr lang="en-US" sz="2800" dirty="0"/>
              <a:t>Input: Glucose=4</a:t>
            </a:r>
          </a:p>
          <a:p>
            <a:r>
              <a:rPr lang="en-US" sz="2800" dirty="0"/>
              <a:t>           BMI=25</a:t>
            </a:r>
          </a:p>
          <a:p>
            <a:r>
              <a:rPr lang="en-US" sz="2800" dirty="0"/>
              <a:t>Output: Risk of Diabetes=95.8%</a:t>
            </a:r>
          </a:p>
          <a:p>
            <a:endParaRPr lang="en-US" sz="2800" dirty="0"/>
          </a:p>
          <a:p>
            <a:r>
              <a:rPr lang="en-US" sz="2800" dirty="0"/>
              <a:t>In this way, we can calculate Risk of Diabetes.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9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4688E-5736-B246-3981-B21B1AE9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9833-F004-8FF5-354C-8E9DD975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Business Applications</a:t>
            </a:r>
            <a:endParaRPr lang="en-US" sz="4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5E6D21-06DC-4CA3-9594-96D542A5F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76624"/>
              </p:ext>
            </p:extLst>
          </p:nvPr>
        </p:nvGraphicFramePr>
        <p:xfrm>
          <a:off x="685800" y="1676400"/>
          <a:ext cx="10591800" cy="4648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val="2523326614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974239552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3704989487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5F5F5"/>
                          </a:solidFill>
                          <a:effectLst/>
                        </a:rPr>
                        <a:t>Industry</a:t>
                      </a:r>
                    </a:p>
                  </a:txBody>
                  <a:tcPr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214847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Hospitals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 triage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 faster screening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16149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Insurance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pricing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 risk-adjusted premiums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769286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Pharma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Targeted campaigns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better conversion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709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9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180F0B-C576-9F9C-5D2B-6898D78EE2A9}"/>
              </a:ext>
            </a:extLst>
          </p:cNvPr>
          <p:cNvSpPr txBox="1"/>
          <p:nvPr/>
        </p:nvSpPr>
        <p:spPr>
          <a:xfrm>
            <a:off x="1143000" y="609600"/>
            <a:ext cx="960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All of this codes from R-Programing and all the plots are uploaded in GitHub. And, the link is given below: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B0AD4-22CC-35F2-60F1-A0C793C7454C}"/>
              </a:ext>
            </a:extLst>
          </p:cNvPr>
          <p:cNvSpPr txBox="1"/>
          <p:nvPr/>
        </p:nvSpPr>
        <p:spPr>
          <a:xfrm>
            <a:off x="1104900" y="1741556"/>
            <a:ext cx="998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GitHub</a:t>
            </a:r>
            <a:r>
              <a:rPr lang="en-US" sz="2400" dirty="0">
                <a:solidFill>
                  <a:schemeClr val="bg1"/>
                </a:solidFill>
              </a:rPr>
              <a:t>:  https://github.com/JeetPolley/Diabetes-Risk-Prediction-Using-Machine-Learning-in-R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7F6D4-33CC-FA60-0432-E4956068D3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501679"/>
            <a:ext cx="2448393" cy="2448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55B145-D195-1426-01E2-D5617E3043FE}"/>
              </a:ext>
            </a:extLst>
          </p:cNvPr>
          <p:cNvSpPr txBox="1"/>
          <p:nvPr/>
        </p:nvSpPr>
        <p:spPr>
          <a:xfrm>
            <a:off x="1143000" y="2819400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Email:  jeetpolley005@gmail.com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CAE1E-A0D0-929C-F659-B55CA98098DC}"/>
              </a:ext>
            </a:extLst>
          </p:cNvPr>
          <p:cNvSpPr txBox="1"/>
          <p:nvPr/>
        </p:nvSpPr>
        <p:spPr>
          <a:xfrm>
            <a:off x="5867400" y="396240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(Scan me to calculate the risk of diabetes.)</a:t>
            </a:r>
          </a:p>
        </p:txBody>
      </p:sp>
    </p:spTree>
    <p:extLst>
      <p:ext uri="{BB962C8B-B14F-4D97-AF65-F5344CB8AC3E}">
        <p14:creationId xmlns:p14="http://schemas.microsoft.com/office/powerpoint/2010/main" val="25507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C2D4E-BB76-E4C2-4D8D-E403B4CD45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886200"/>
            <a:ext cx="4499429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C7B52-644E-FA8B-7E6F-E5FF346B81A3}"/>
              </a:ext>
            </a:extLst>
          </p:cNvPr>
          <p:cNvSpPr txBox="1"/>
          <p:nvPr/>
        </p:nvSpPr>
        <p:spPr>
          <a:xfrm>
            <a:off x="3505200" y="1863804"/>
            <a:ext cx="845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977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Abstract: Diabetes Risk Prediction Using Machine Learning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1"/>
            <a:ext cx="12192000" cy="533400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demonstrates an 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diabetes risk scoring system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developed in R, leveraging clinical data to enable early intervention. Using the Pima Indians Diabetes Dataset from Kaggle (768 patients), we built a predictive model with 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85% AUC accuracy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by analyzing key biomarkers like glucose levels, BMI, and age. The solution includes:</a:t>
            </a:r>
          </a:p>
          <a:p>
            <a:pPr>
              <a:lnSpc>
                <a:spcPct val="120000"/>
              </a:lnSpc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Pipeline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preprocessing (missing value handling, normalization)</a:t>
            </a:r>
          </a:p>
          <a:p>
            <a:pPr>
              <a:lnSpc>
                <a:spcPct val="120000"/>
              </a:lnSpc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with SHAP explainability (top 3 features: Glucose=42% impact, BMI=31%, Age=19%)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Shiny app for real-time risk calculation</a:t>
            </a:r>
          </a:p>
          <a:p>
            <a:pPr>
              <a:lnSpc>
                <a:spcPct val="120000"/>
              </a:lnSpc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Value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 faster patient screening for hospitals.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premium pricing for insurers.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Targeted preventive care for pharma.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reduces healthcare costs through early detection while maintaining interpretability. Future extensions include heart disease prediction and wearable integration.</a:t>
            </a:r>
          </a:p>
          <a:p>
            <a:pPr>
              <a:lnSpc>
                <a:spcPct val="120000"/>
              </a:lnSpc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Stack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tidyverse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caret,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Shiny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1AB3-D634-879B-2F10-AC93458B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Diabetes Risk Prediction Matters??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D9838-F104-34BC-5EAC-EEA389A2A3BA}"/>
              </a:ext>
            </a:extLst>
          </p:cNvPr>
          <p:cNvSpPr txBox="1"/>
          <p:nvPr/>
        </p:nvSpPr>
        <p:spPr>
          <a:xfrm>
            <a:off x="685800" y="1767006"/>
            <a:ext cx="10972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Diabetes isn’t just a health crisis—it’s a financial one. The $327B annual burden is equivalent to the GDP of Denmark. Yet today’s screening methods are stuck in the past. Our solution cuts diagnosis time from 30 minutes to 1 minute while standardizing accuracy. As we know, 37.3M Americans have diabetes (CDC 2022). Early detection can prevent costly complications ($327B/year in US). And, Manual screening is time-consuming and subjective.</a:t>
            </a:r>
          </a:p>
          <a:p>
            <a:endParaRPr lang="en-US" sz="3200" i="1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94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3754-C11C-5B01-5C97-99B4BF40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95400"/>
            <a:ext cx="7772400" cy="3177380"/>
          </a:xfrm>
        </p:spPr>
        <p:txBody>
          <a:bodyPr>
            <a:normAutofit/>
          </a:bodyPr>
          <a:lstStyle/>
          <a:p>
            <a:r>
              <a:rPr lang="en-US" sz="8000" dirty="0"/>
              <a:t>Insights of </a:t>
            </a:r>
            <a:br>
              <a:rPr lang="en-US" sz="8000" dirty="0"/>
            </a:br>
            <a:r>
              <a:rPr lang="en-US" sz="8000" dirty="0"/>
              <a:t>Our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BD360-952E-0EE4-7E95-BD2EC4F1B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980" y="1143000"/>
            <a:ext cx="535483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E100-4CA1-73D2-C522-E834DA00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Pima Indians Diabetes Dataset</a:t>
            </a:r>
            <a:r>
              <a:rPr lang="en-US" dirty="0"/>
              <a:t> </a:t>
            </a:r>
            <a:r>
              <a:rPr lang="en-US" i="1" dirty="0"/>
              <a:t>(Source: </a:t>
            </a:r>
            <a:r>
              <a:rPr lang="en-US" i="1" dirty="0">
                <a:hlinkClick r:id="rId2"/>
              </a:rPr>
              <a:t>Kaggle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CF01-04DF-14C0-7875-FE7578B1D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28799"/>
            <a:ext cx="11887200" cy="457200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Characteristics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b="1" dirty="0"/>
              <a:t>Records</a:t>
            </a:r>
            <a:r>
              <a:rPr lang="en-US" dirty="0"/>
              <a:t>: 768 patients (500 healthy / 268 diabetic).</a:t>
            </a:r>
          </a:p>
          <a:p>
            <a:pPr marL="0" indent="0">
              <a:buNone/>
            </a:pPr>
            <a:r>
              <a:rPr lang="en-US" b="1" dirty="0"/>
              <a:t>Features</a:t>
            </a:r>
            <a:r>
              <a:rPr lang="en-US" dirty="0"/>
              <a:t>: 8 clinical markers (components)</a:t>
            </a:r>
          </a:p>
          <a:p>
            <a:pPr marL="0" indent="0">
              <a:buNone/>
            </a:pPr>
            <a:r>
              <a:rPr lang="en-US" dirty="0"/>
              <a:t>Glucose | Blood Pressure | BMI | Insulin | Age | Skin Thickness | Diabetes Pedigree | Pregnancies.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i="1" dirty="0"/>
              <a:t>Source</a:t>
            </a:r>
            <a:r>
              <a:rPr lang="en-US" i="1" dirty="0"/>
              <a:t>: </a:t>
            </a:r>
            <a:r>
              <a:rPr lang="en-US" i="1" dirty="0">
                <a:hlinkClick r:id="rId2"/>
              </a:rPr>
              <a:t>Kaggle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Data Preparation:</a:t>
            </a:r>
          </a:p>
          <a:p>
            <a:pPr marL="0" indent="0">
              <a:buNone/>
            </a:pPr>
            <a:r>
              <a:rPr lang="en-US" b="1" dirty="0"/>
              <a:t>Missing Values</a:t>
            </a:r>
            <a:r>
              <a:rPr lang="en-US" dirty="0"/>
              <a:t>: Zeroes in Glucose/BP/BMI (Medically impossible). To solve this problem, </a:t>
            </a:r>
          </a:p>
          <a:p>
            <a:pPr marL="0" indent="0">
              <a:buNone/>
            </a:pPr>
            <a:r>
              <a:rPr lang="en-US" dirty="0"/>
              <a:t>We can replaced it with median values.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56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58FA-9A5D-D942-DB3C-69A4A8CF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This Data Matters for Businesses?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9C31-305F-975C-8F3F-3292EA0A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95600"/>
            <a:ext cx="6705600" cy="4572001"/>
          </a:xfrm>
        </p:spPr>
        <p:txBody>
          <a:bodyPr/>
          <a:lstStyle/>
          <a:p>
            <a:r>
              <a:rPr lang="en-US" b="1" dirty="0"/>
              <a:t>High-Quality</a:t>
            </a:r>
            <a:r>
              <a:rPr lang="en-US" dirty="0"/>
              <a:t>: Curated by UC Irvine (Trusted academic source).</a:t>
            </a:r>
          </a:p>
          <a:p>
            <a:r>
              <a:rPr lang="en-US" b="1" dirty="0"/>
              <a:t>Actionable</a:t>
            </a:r>
            <a:r>
              <a:rPr lang="en-US" dirty="0"/>
              <a:t>: Direct clinical correlates (Glucose → Immediate interventions).</a:t>
            </a:r>
          </a:p>
          <a:p>
            <a:r>
              <a:rPr lang="en-US" b="1" dirty="0"/>
              <a:t>Scalable</a:t>
            </a:r>
            <a:r>
              <a:rPr lang="en-US" dirty="0"/>
              <a:t>: Small but sufficient for pilot projects.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8B3EC0-6EF7-73E2-139A-2B75D031B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90" y="17526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9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Dataset (for only first 6 observation)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6B59AB-8821-77B7-3156-05575A69A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" t="58333" r="62182" b="6667"/>
          <a:stretch>
            <a:fillRect/>
          </a:stretch>
        </p:blipFill>
        <p:spPr>
          <a:xfrm>
            <a:off x="533400" y="1981309"/>
            <a:ext cx="7547428" cy="44193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8D741-36D4-A573-1A8C-2C9776DC1EAA}"/>
              </a:ext>
            </a:extLst>
          </p:cNvPr>
          <p:cNvSpPr txBox="1"/>
          <p:nvPr/>
        </p:nvSpPr>
        <p:spPr>
          <a:xfrm>
            <a:off x="8382000" y="1981309"/>
            <a:ext cx="3657600" cy="419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This dataset gives us 768 real patient records with 8 clinically validated features. Notice the 35% diabetes rate – this mirrors population-level trends, making our model realistic for deployment. The glucose and BMI fields will be our strongest predictors, as we'll see next.</a:t>
            </a:r>
          </a:p>
        </p:txBody>
      </p:sp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7B29D-3CF1-FE37-BE12-7058D21D4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43" y="1447801"/>
            <a:ext cx="8782253" cy="4127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D7B66B-9665-83C8-68F3-DA616C8C8BE8}"/>
              </a:ext>
            </a:extLst>
          </p:cNvPr>
          <p:cNvSpPr txBox="1"/>
          <p:nvPr/>
        </p:nvSpPr>
        <p:spPr>
          <a:xfrm>
            <a:off x="838200" y="228600"/>
            <a:ext cx="1082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dataset gives us clinically validated predictors. Notice the glucose trend in the boxplot—this biological signal is why our model achieves 85% accuracy. We’ve cleaned the data to mirror real clinical thresholds (e.g., glucose &lt;70mg/dL is hypoglycemic).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68AEC-F6E8-7BF8-4E17-981D462DAD74}"/>
              </a:ext>
            </a:extLst>
          </p:cNvPr>
          <p:cNvSpPr txBox="1"/>
          <p:nvPr/>
        </p:nvSpPr>
        <p:spPr>
          <a:xfrm>
            <a:off x="838200" y="5575331"/>
            <a:ext cx="10820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Understandings:</a:t>
            </a:r>
          </a:p>
          <a:p>
            <a:r>
              <a:rPr lang="en-US" sz="2000" dirty="0"/>
              <a:t>Diabetic patients (outcome=1) have </a:t>
            </a:r>
            <a:r>
              <a:rPr lang="en-US" sz="2000" b="1" dirty="0"/>
              <a:t>significantly higher median glucose levels. </a:t>
            </a:r>
            <a:r>
              <a:rPr lang="en-US" sz="2000" dirty="0"/>
              <a:t>Clear separation between groups → Glucose is a strong predictor.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326</TotalTime>
  <Words>1284</Words>
  <Application>Microsoft Office PowerPoint</Application>
  <PresentationFormat>Widescreen</PresentationFormat>
  <Paragraphs>163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Constantia</vt:lpstr>
      <vt:lpstr>Courier New</vt:lpstr>
      <vt:lpstr>Franklin Gothic Medium</vt:lpstr>
      <vt:lpstr>Times New Roman</vt:lpstr>
      <vt:lpstr>Medical Design 16x9</vt:lpstr>
      <vt:lpstr>Diabetes Risk Prediction Using Machine Learning in R</vt:lpstr>
      <vt:lpstr>Abstract</vt:lpstr>
      <vt:lpstr>Abstract: Diabetes Risk Prediction Using Machine Learning in R</vt:lpstr>
      <vt:lpstr>Why Diabetes Risk Prediction Matters??</vt:lpstr>
      <vt:lpstr>Insights of  Our Dataset</vt:lpstr>
      <vt:lpstr>Pima Indians Diabetes Dataset (Source: Kaggle)</vt:lpstr>
      <vt:lpstr>Why This Data Matters for Businesses? </vt:lpstr>
      <vt:lpstr>Demo Dataset (for only first 6 observation)</vt:lpstr>
      <vt:lpstr>PowerPoint Presentation</vt:lpstr>
      <vt:lpstr>Methodology</vt:lpstr>
      <vt:lpstr> Methodology</vt:lpstr>
      <vt:lpstr>ROC Curve</vt:lpstr>
      <vt:lpstr>PowerPoint Presentation</vt:lpstr>
      <vt:lpstr>Variable Importance Plot (VIP)</vt:lpstr>
      <vt:lpstr>PowerPoint Presentation</vt:lpstr>
      <vt:lpstr>Results You Can Trust…</vt:lpstr>
      <vt:lpstr>SHAP Analysis </vt:lpstr>
      <vt:lpstr>SHAP Plot</vt:lpstr>
      <vt:lpstr>PowerPoint Presentation</vt:lpstr>
      <vt:lpstr>Interactive Risk Calculator  LIVE DEMO</vt:lpstr>
      <vt:lpstr>Interactive Risk Calculator</vt:lpstr>
      <vt:lpstr>LIVE DEMO (1)</vt:lpstr>
      <vt:lpstr>LIVE DEMO (2)</vt:lpstr>
      <vt:lpstr>LIVE DEMO (3)</vt:lpstr>
      <vt:lpstr>Business Applications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Jeet Polley</dc:creator>
  <cp:lastModifiedBy>Jeet Polley</cp:lastModifiedBy>
  <cp:revision>3</cp:revision>
  <dcterms:created xsi:type="dcterms:W3CDTF">2025-06-13T05:13:40Z</dcterms:created>
  <dcterms:modified xsi:type="dcterms:W3CDTF">2025-06-13T14:04:47Z</dcterms:modified>
</cp:coreProperties>
</file>